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handoutMasterIdLst>
    <p:handoutMasterId r:id="rId49"/>
  </p:handoutMasterIdLst>
  <p:sldIdLst>
    <p:sldId id="355" r:id="rId2"/>
    <p:sldId id="284" r:id="rId3"/>
    <p:sldId id="376" r:id="rId4"/>
    <p:sldId id="299" r:id="rId5"/>
    <p:sldId id="366" r:id="rId6"/>
    <p:sldId id="367" r:id="rId7"/>
    <p:sldId id="356" r:id="rId8"/>
    <p:sldId id="368" r:id="rId9"/>
    <p:sldId id="370" r:id="rId10"/>
    <p:sldId id="357" r:id="rId11"/>
    <p:sldId id="340" r:id="rId12"/>
    <p:sldId id="337" r:id="rId13"/>
    <p:sldId id="338" r:id="rId14"/>
    <p:sldId id="371" r:id="rId15"/>
    <p:sldId id="372" r:id="rId16"/>
    <p:sldId id="364" r:id="rId17"/>
    <p:sldId id="358" r:id="rId18"/>
    <p:sldId id="314" r:id="rId19"/>
    <p:sldId id="331" r:id="rId20"/>
    <p:sldId id="332" r:id="rId21"/>
    <p:sldId id="333" r:id="rId22"/>
    <p:sldId id="334" r:id="rId23"/>
    <p:sldId id="373" r:id="rId24"/>
    <p:sldId id="348" r:id="rId25"/>
    <p:sldId id="300" r:id="rId26"/>
    <p:sldId id="335" r:id="rId27"/>
    <p:sldId id="349" r:id="rId28"/>
    <p:sldId id="350" r:id="rId29"/>
    <p:sldId id="361" r:id="rId30"/>
    <p:sldId id="377" r:id="rId31"/>
    <p:sldId id="336" r:id="rId32"/>
    <p:sldId id="341" r:id="rId33"/>
    <p:sldId id="342" r:id="rId34"/>
    <p:sldId id="345" r:id="rId35"/>
    <p:sldId id="351" r:id="rId36"/>
    <p:sldId id="352" r:id="rId37"/>
    <p:sldId id="353" r:id="rId38"/>
    <p:sldId id="374" r:id="rId39"/>
    <p:sldId id="347" r:id="rId40"/>
    <p:sldId id="346" r:id="rId41"/>
    <p:sldId id="365" r:id="rId42"/>
    <p:sldId id="359" r:id="rId43"/>
    <p:sldId id="362" r:id="rId44"/>
    <p:sldId id="375" r:id="rId45"/>
    <p:sldId id="363" r:id="rId46"/>
    <p:sldId id="264" r:id="rId47"/>
  </p:sldIdLst>
  <p:sldSz cx="9144000" cy="5143500" type="screen16x9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6"/>
    <p:restoredTop sz="94722"/>
  </p:normalViewPr>
  <p:slideViewPr>
    <p:cSldViewPr>
      <p:cViewPr varScale="1">
        <p:scale>
          <a:sx n="169" d="100"/>
          <a:sy n="169" d="100"/>
        </p:scale>
        <p:origin x="200" y="12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1F40F-6070-4939-8EC2-261F1C97F0A8}" type="datetimeFigureOut">
              <a:rPr lang="en-US" smtClean="0"/>
              <a:pPr/>
              <a:t>10/15/20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A56AF-E8D4-43B1-BC36-B3BD60AF5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72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91C0678-F960-4D1E-AEDB-C5629DF04712}" type="datetimeFigureOut">
              <a:rPr lang="en-US" smtClean="0"/>
              <a:pPr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37B5399-2806-4D70-A5FA-7E06678CD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7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1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still not good enough, get sales they were going to throw away</a:t>
            </a:r>
            <a:r>
              <a:rPr lang="en-US" baseline="0" dirty="0"/>
              <a:t> because they couldn’t do it. 1000 pieces in 2 weeks -&gt; 250 a week for 4 weeks.</a:t>
            </a:r>
          </a:p>
          <a:p>
            <a:r>
              <a:rPr lang="en-US" baseline="0" dirty="0"/>
              <a:t>$700 -&gt; $600 because </a:t>
            </a:r>
            <a:r>
              <a:rPr lang="en-US" baseline="0"/>
              <a:t>spare capacity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1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10/15/20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-377199" y="1924115"/>
            <a:ext cx="8256028" cy="638423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bg2">
              <a:lumMod val="95000"/>
              <a:lumOff val="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 animBg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10/15/20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4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10/15/20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10/15/20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5950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10/15/20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5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61ABCD20-D104-064C-AD72-A33DD0D40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44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10/15/20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8A1C6-4DE1-524B-83B8-A9AF622AC431}"/>
              </a:ext>
            </a:extLst>
          </p:cNvPr>
          <p:cNvSpPr txBox="1"/>
          <p:nvPr userDrawn="1"/>
        </p:nvSpPr>
        <p:spPr>
          <a:xfrm>
            <a:off x="5771487" y="4594226"/>
            <a:ext cx="3393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 err="1">
                <a:solidFill>
                  <a:schemeClr val="bg1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  <a:endParaRPr lang="en-US" sz="2800" b="1" i="0" dirty="0">
              <a:solidFill>
                <a:schemeClr val="bg1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2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3" r:id="rId2"/>
    <p:sldLayoutId id="2147483704" r:id="rId3"/>
    <p:sldLayoutId id="2147483705" r:id="rId4"/>
    <p:sldLayoutId id="2147483707" r:id="rId5"/>
    <p:sldLayoutId id="2147483708" r:id="rId6"/>
    <p:sldLayoutId id="2147483709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459A0-8CBD-A94B-A9DB-98DC7F1C1603}"/>
              </a:ext>
            </a:extLst>
          </p:cNvPr>
          <p:cNvSpPr txBox="1"/>
          <p:nvPr/>
        </p:nvSpPr>
        <p:spPr>
          <a:xfrm>
            <a:off x="381000" y="28575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ToDo</a:t>
            </a:r>
            <a:r>
              <a:rPr lang="en-US" dirty="0"/>
              <a:t>: value stream maps</a:t>
            </a:r>
          </a:p>
        </p:txBody>
      </p:sp>
    </p:spTree>
    <p:extLst>
      <p:ext uri="{BB962C8B-B14F-4D97-AF65-F5344CB8AC3E}">
        <p14:creationId xmlns:p14="http://schemas.microsoft.com/office/powerpoint/2010/main" val="341239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Visualize </a:t>
            </a:r>
            <a:br>
              <a:rPr lang="en-US" sz="8000" dirty="0"/>
            </a:br>
            <a:r>
              <a:rPr lang="en-US" sz="8000" dirty="0"/>
              <a:t>the Work</a:t>
            </a:r>
          </a:p>
        </p:txBody>
      </p:sp>
    </p:spTree>
    <p:extLst>
      <p:ext uri="{BB962C8B-B14F-4D97-AF65-F5344CB8AC3E}">
        <p14:creationId xmlns:p14="http://schemas.microsoft.com/office/powerpoint/2010/main" val="268205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Value Stream	</a:t>
            </a:r>
          </a:p>
        </p:txBody>
      </p:sp>
    </p:spTree>
    <p:extLst>
      <p:ext uri="{BB962C8B-B14F-4D97-AF65-F5344CB8AC3E}">
        <p14:creationId xmlns:p14="http://schemas.microsoft.com/office/powerpoint/2010/main" val="305626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1208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/>
              <a:t>Kanban</a:t>
            </a:r>
            <a:r>
              <a:rPr lang="en-US" sz="8000" dirty="0"/>
              <a:t>	</a:t>
            </a:r>
          </a:p>
        </p:txBody>
      </p:sp>
      <p:pic>
        <p:nvPicPr>
          <p:cNvPr id="2" name="Picture 1" descr="kanban-board-e60650d1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66750"/>
            <a:ext cx="58816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898A6-24AE-2948-9D2A-3D43C1A0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428750"/>
            <a:ext cx="805927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2416C-6F8F-C047-B380-000D1C18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150"/>
            <a:ext cx="7518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Optimize for Change</a:t>
            </a:r>
            <a:br>
              <a:rPr lang="en-US" sz="8000" dirty="0"/>
            </a:br>
            <a:r>
              <a:rPr lang="en-US" sz="8000" dirty="0"/>
              <a:t> </a:t>
            </a:r>
            <a:r>
              <a:rPr lang="en-US" sz="3200" dirty="0"/>
              <a:t>in your visualization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5794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00150"/>
            <a:ext cx="7772400" cy="102235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What is Work?</a:t>
            </a:r>
          </a:p>
        </p:txBody>
      </p:sp>
      <p:pic>
        <p:nvPicPr>
          <p:cNvPr id="2" name="Online Media 1" descr="The Phoenix Project - Is it a Change">
            <a:hlinkClick r:id="" action="ppaction://media"/>
            <a:extLst>
              <a:ext uri="{FF2B5EF4-FFF2-40B4-BE49-F238E27FC236}">
                <a16:creationId xmlns:a16="http://schemas.microsoft.com/office/drawing/2014/main" id="{D371C021-EF25-034C-85D6-A5B2C0AFF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err="1"/>
              <a:t>BottleNeck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2698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4800" y="21145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21907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7000" y="21907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2190750"/>
            <a:ext cx="978408" cy="1496568"/>
          </a:xfrm>
          <a:prstGeom prst="rect">
            <a:avLst/>
          </a:prstGeom>
        </p:spPr>
      </p:pic>
      <p:pic>
        <p:nvPicPr>
          <p:cNvPr id="15" name="Picture 14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750"/>
            <a:ext cx="1143000" cy="1458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76336-11DC-E347-A9C1-5F820E0B04CC}"/>
              </a:ext>
            </a:extLst>
          </p:cNvPr>
          <p:cNvSpPr txBox="1"/>
          <p:nvPr/>
        </p:nvSpPr>
        <p:spPr>
          <a:xfrm>
            <a:off x="121145" y="4629150"/>
            <a:ext cx="22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Chapter 13 – The Goal</a:t>
            </a:r>
          </a:p>
        </p:txBody>
      </p:sp>
    </p:spTree>
    <p:extLst>
      <p:ext uri="{BB962C8B-B14F-4D97-AF65-F5344CB8AC3E}">
        <p14:creationId xmlns:p14="http://schemas.microsoft.com/office/powerpoint/2010/main" val="391283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'The Phoenix Project' &amp; 'The Goal’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5800" y="2571750"/>
            <a:ext cx="6301612" cy="685800"/>
          </a:xfrm>
        </p:spPr>
        <p:txBody>
          <a:bodyPr>
            <a:normAutofit fontScale="25000" lnSpcReduction="20000"/>
          </a:bodyPr>
          <a:lstStyle/>
          <a:p>
            <a:endParaRPr lang="en-US" sz="8000" i="1" dirty="0"/>
          </a:p>
          <a:p>
            <a:r>
              <a:rPr lang="en-US" sz="8000" dirty="0"/>
              <a:t>@LlewellynFalco </a:t>
            </a:r>
            <a:br>
              <a:rPr lang="en-US" sz="5100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00" y="1504950"/>
            <a:ext cx="2907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Lessons learned from </a:t>
            </a:r>
          </a:p>
        </p:txBody>
      </p:sp>
    </p:spTree>
    <p:extLst>
      <p:ext uri="{BB962C8B-B14F-4D97-AF65-F5344CB8AC3E}">
        <p14:creationId xmlns:p14="http://schemas.microsoft.com/office/powerpoint/2010/main" val="77649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6000" y="3105150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1400" y="31813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3129" y="3124457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81" y="3148677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278" y="2931227"/>
            <a:ext cx="380122" cy="631123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6800" y="3181350"/>
            <a:ext cx="395810" cy="641984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0" y="3105150"/>
            <a:ext cx="363228" cy="613022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7400" y="3105150"/>
            <a:ext cx="329439" cy="6492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5200" y="3105150"/>
            <a:ext cx="387362" cy="592507"/>
          </a:xfrm>
          <a:prstGeom prst="rect">
            <a:avLst/>
          </a:prstGeom>
        </p:spPr>
      </p:pic>
      <p:pic>
        <p:nvPicPr>
          <p:cNvPr id="7" name="Picture 6" descr="KidWalking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8950"/>
            <a:ext cx="426385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idWalking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5400" y="2038350"/>
            <a:ext cx="960120" cy="1594104"/>
          </a:xfrm>
          <a:prstGeom prst="rect">
            <a:avLst/>
          </a:prstGeom>
        </p:spPr>
      </p:pic>
      <p:pic>
        <p:nvPicPr>
          <p:cNvPr id="10" name="Picture 9" descr="KidWalking0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7200" y="2038350"/>
            <a:ext cx="999744" cy="1621536"/>
          </a:xfrm>
          <a:prstGeom prst="rect">
            <a:avLst/>
          </a:prstGeom>
        </p:spPr>
      </p:pic>
      <p:pic>
        <p:nvPicPr>
          <p:cNvPr id="11" name="Picture 10" descr="KidWalking0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9000" y="2038350"/>
            <a:ext cx="917448" cy="1548384"/>
          </a:xfrm>
          <a:prstGeom prst="rect">
            <a:avLst/>
          </a:prstGeom>
        </p:spPr>
      </p:pic>
      <p:pic>
        <p:nvPicPr>
          <p:cNvPr id="12" name="Picture 11" descr="Kids Walking 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0200" y="2038350"/>
            <a:ext cx="832104" cy="1639824"/>
          </a:xfrm>
          <a:prstGeom prst="rect">
            <a:avLst/>
          </a:prstGeom>
        </p:spPr>
      </p:pic>
      <p:pic>
        <p:nvPicPr>
          <p:cNvPr id="13" name="Picture 12" descr="KidWalking0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1962150"/>
            <a:ext cx="978408" cy="1496568"/>
          </a:xfrm>
          <a:prstGeom prst="rect">
            <a:avLst/>
          </a:prstGeom>
        </p:spPr>
      </p:pic>
      <p:pic>
        <p:nvPicPr>
          <p:cNvPr id="2" name="Picture 1" descr="KidWalking0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48688"/>
            <a:ext cx="1143000" cy="1458468"/>
          </a:xfrm>
          <a:prstGeom prst="rect">
            <a:avLst/>
          </a:prstGeom>
        </p:spPr>
      </p:pic>
      <p:pic>
        <p:nvPicPr>
          <p:cNvPr id="3" name="Online Media 2" descr="The Phoenix Project - Herbies pack">
            <a:hlinkClick r:id="" action="ppaction://media"/>
            <a:extLst>
              <a:ext uri="{FF2B5EF4-FFF2-40B4-BE49-F238E27FC236}">
                <a16:creationId xmlns:a16="http://schemas.microsoft.com/office/drawing/2014/main" id="{DC6CEC3F-8E29-A742-99A5-4B1DBBA52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Theory of constraints</a:t>
            </a:r>
          </a:p>
        </p:txBody>
      </p:sp>
    </p:spTree>
    <p:extLst>
      <p:ext uri="{BB962C8B-B14F-4D97-AF65-F5344CB8AC3E}">
        <p14:creationId xmlns:p14="http://schemas.microsoft.com/office/powerpoint/2010/main" val="4056785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304800" y="0"/>
            <a:ext cx="82296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cap="none" dirty="0">
                <a:latin typeface="Calibri"/>
                <a:cs typeface="Calibri"/>
              </a:rPr>
              <a:t>Brent works for </a:t>
            </a:r>
            <a:r>
              <a:rPr lang="en-US" sz="1800" cap="none" dirty="0" err="1">
                <a:latin typeface="Calibri"/>
                <a:cs typeface="Calibri"/>
              </a:rPr>
              <a:t>wes</a:t>
            </a:r>
            <a:r>
              <a:rPr lang="en-US" sz="1800" cap="none" dirty="0">
                <a:latin typeface="Calibri"/>
                <a:cs typeface="Calibri"/>
              </a:rPr>
              <a:t>. He’s always in the middle of the important projects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that IT is working on. I’ve worked with him many times. He’s definitely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a smart guy but can be intimidating because of how much he</a:t>
            </a:r>
          </a:p>
          <a:p>
            <a:pPr algn="ctr"/>
            <a:r>
              <a:rPr lang="en-US" sz="1800" cap="none" dirty="0">
                <a:latin typeface="Calibri"/>
                <a:cs typeface="Calibri"/>
              </a:rPr>
              <a:t>knows. What makes it worse is that he’s right most of the time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DA2023-2FCF-C04B-B496-E10E84096E7B}"/>
              </a:ext>
            </a:extLst>
          </p:cNvPr>
          <p:cNvSpPr txBox="1">
            <a:spLocks/>
          </p:cNvSpPr>
          <p:nvPr/>
        </p:nvSpPr>
        <p:spPr>
          <a:xfrm>
            <a:off x="3124200" y="1352550"/>
            <a:ext cx="28194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cap="none" dirty="0"/>
              <a:t>Brent</a:t>
            </a:r>
            <a:endParaRPr lang="en-US" sz="1800" cap="none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08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The Goal</a:t>
            </a:r>
            <a:br>
              <a:rPr lang="en-US" sz="8000" dirty="0"/>
            </a:br>
            <a:r>
              <a:rPr lang="en-US" sz="8000" dirty="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404970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5950"/>
            <a:ext cx="7772400" cy="127635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Inventory</a:t>
            </a:r>
          </a:p>
        </p:txBody>
      </p:sp>
      <p:sp>
        <p:nvSpPr>
          <p:cNvPr id="2" name="Up Arrow 1"/>
          <p:cNvSpPr/>
          <p:nvPr/>
        </p:nvSpPr>
        <p:spPr>
          <a:xfrm>
            <a:off x="7772400" y="11239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 rot="10800000">
            <a:off x="5943600" y="35623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0800000">
            <a:off x="7162800" y="2343150"/>
            <a:ext cx="457200" cy="609600"/>
          </a:xfrm>
          <a:prstGeom prst="upArrow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533400" y="819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Throughput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3028950"/>
            <a:ext cx="7772400" cy="1390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17727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5" grpId="0" animBg="1"/>
      <p:bldP spid="6" grpId="0" animBg="1"/>
      <p:bldP spid="7" grpId="0" build="p"/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123950"/>
            <a:ext cx="845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buFontTx/>
              <a:buNone/>
            </a:pPr>
            <a:r>
              <a:rPr lang="en-US" sz="2400" dirty="0"/>
              <a:t>Alex –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Robots increased productivity by 36% in one department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/>
              <a:t>Jonah –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Are plant inventories down?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		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Is employee expense less?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 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                 	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Shipping more product?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:  No</a:t>
            </a:r>
          </a:p>
          <a:p>
            <a:pPr marL="533400" indent="-533400">
              <a:buFontTx/>
              <a:buNone/>
            </a:pPr>
            <a:r>
              <a:rPr lang="en-US" sz="2400" dirty="0"/>
              <a:t>Alex – </a:t>
            </a:r>
            <a:r>
              <a:rPr lang="ja-JP" altLang="en-US" sz="2400">
                <a:latin typeface="Arial"/>
              </a:rPr>
              <a:t>“</a:t>
            </a:r>
            <a:r>
              <a:rPr lang="en-US" altLang="ja-JP" sz="2400" dirty="0">
                <a:latin typeface="Arial"/>
              </a:rPr>
              <a:t>but we m</a:t>
            </a:r>
            <a:r>
              <a:rPr lang="en-US" sz="2400" dirty="0"/>
              <a:t>ust keep robots running to maintain efficiencies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marL="533400" indent="-533400">
              <a:buFontTx/>
              <a:buNone/>
            </a:pPr>
            <a:r>
              <a:rPr lang="en-US" sz="2400" dirty="0"/>
              <a:t>Jonah – Then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Inventories must be sky high and orders must be late.</a:t>
            </a:r>
            <a:r>
              <a:rPr lang="ja-JP" altLang="en-US" sz="2400" dirty="0">
                <a:latin typeface="Arial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1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809750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 any improvement</a:t>
            </a:r>
          </a:p>
          <a:p>
            <a:pPr algn="ctr"/>
            <a:r>
              <a:rPr lang="en-US" sz="3200" b="1" dirty="0"/>
              <a:t>not made at the constraint is just an </a:t>
            </a:r>
            <a:r>
              <a:rPr lang="en-US" sz="3200" b="1" i="1" dirty="0"/>
              <a:t>illusion</a:t>
            </a:r>
          </a:p>
        </p:txBody>
      </p:sp>
    </p:spTree>
    <p:extLst>
      <p:ext uri="{BB962C8B-B14F-4D97-AF65-F5344CB8AC3E}">
        <p14:creationId xmlns:p14="http://schemas.microsoft.com/office/powerpoint/2010/main" val="23052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5 Focusing STEPS</a:t>
            </a:r>
          </a:p>
          <a:p>
            <a:r>
              <a:rPr lang="en-US" dirty="0">
                <a:effectLst/>
              </a:rPr>
              <a:t>IDENTIFY </a:t>
            </a:r>
            <a:r>
              <a:rPr lang="en-US" sz="1800" b="0" dirty="0">
                <a:effectLst/>
              </a:rPr>
              <a:t>the system's constraint.</a:t>
            </a:r>
          </a:p>
          <a:p>
            <a:r>
              <a:rPr lang="en-US" dirty="0">
                <a:effectLst/>
              </a:rPr>
              <a:t>EXPLOIT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SUBORDINATE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everything else to the constraint.</a:t>
            </a:r>
          </a:p>
          <a:p>
            <a:r>
              <a:rPr lang="en-US" dirty="0">
                <a:effectLst/>
              </a:rPr>
              <a:t>ELEVATE</a:t>
            </a:r>
            <a:r>
              <a:rPr lang="en-US" b="0" dirty="0">
                <a:effectLst/>
              </a:rPr>
              <a:t> </a:t>
            </a:r>
            <a:r>
              <a:rPr lang="en-US" sz="1800" b="0" dirty="0">
                <a:effectLst/>
              </a:rPr>
              <a:t>the constraint.</a:t>
            </a:r>
          </a:p>
          <a:p>
            <a:r>
              <a:rPr lang="en-US" dirty="0">
                <a:effectLst/>
              </a:rPr>
              <a:t>PREVENT INERTIA </a:t>
            </a:r>
            <a:r>
              <a:rPr lang="en-US" sz="1800" b="0" dirty="0">
                <a:effectLst/>
              </a:rPr>
              <a:t>from becoming the constraint!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345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78DC65-E556-A24A-AFCE-8F159018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830244"/>
            <a:ext cx="3483012" cy="3483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142AC3-CC94-DA4F-AC56-78A32A280308}"/>
              </a:ext>
            </a:extLst>
          </p:cNvPr>
          <p:cNvSpPr/>
          <p:nvPr/>
        </p:nvSpPr>
        <p:spPr>
          <a:xfrm>
            <a:off x="3305754" y="482115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6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461D8E-EFCD-9A4A-ADD3-82B2D3FD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" y="0"/>
            <a:ext cx="39592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AA30AC-6648-E442-A788-057073C02655}"/>
              </a:ext>
            </a:extLst>
          </p:cNvPr>
          <p:cNvGrpSpPr/>
          <p:nvPr/>
        </p:nvGrpSpPr>
        <p:grpSpPr>
          <a:xfrm>
            <a:off x="5410200" y="139700"/>
            <a:ext cx="3657600" cy="4343400"/>
            <a:chOff x="5410200" y="139700"/>
            <a:chExt cx="3657600" cy="43434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33EA26E3-1E07-E846-BFD1-2D7CE9DE8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96"/>
            <a:stretch/>
          </p:blipFill>
          <p:spPr>
            <a:xfrm>
              <a:off x="5410200" y="139700"/>
              <a:ext cx="3657600" cy="4343400"/>
            </a:xfrm>
            <a:prstGeom prst="rect">
              <a:avLst/>
            </a:prstGeom>
          </p:spPr>
        </p:pic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8231E7D8-B961-1448-996B-0E8C8D41D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40"/>
            <a:stretch/>
          </p:blipFill>
          <p:spPr>
            <a:xfrm>
              <a:off x="5486400" y="645758"/>
              <a:ext cx="1828800" cy="3822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349D9E-326E-8F46-A396-F4FBC9C7F280}"/>
                </a:ext>
              </a:extLst>
            </p:cNvPr>
            <p:cNvSpPr txBox="1"/>
            <p:nvPr/>
          </p:nvSpPr>
          <p:spPr>
            <a:xfrm>
              <a:off x="5716111" y="438150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iPhone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8D84E-7984-0C49-B7BD-5DC9DB124AEA}"/>
              </a:ext>
            </a:extLst>
          </p:cNvPr>
          <p:cNvCxnSpPr/>
          <p:nvPr/>
        </p:nvCxnSpPr>
        <p:spPr>
          <a:xfrm>
            <a:off x="3962400" y="2114550"/>
            <a:ext cx="23603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4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LEAD 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F1E5E-E0D7-A34F-A24B-41CA332B4C32}"/>
              </a:ext>
            </a:extLst>
          </p:cNvPr>
          <p:cNvSpPr/>
          <p:nvPr/>
        </p:nvSpPr>
        <p:spPr>
          <a:xfrm>
            <a:off x="152400" y="4781550"/>
            <a:ext cx="746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* https://www.inc.com/justin-bariso/elon-musk-takes-customer-complaint-on-twitter-from-idea-to-execution-in-6-days.html</a:t>
            </a:r>
          </a:p>
        </p:txBody>
      </p:sp>
    </p:spTree>
    <p:extLst>
      <p:ext uri="{BB962C8B-B14F-4D97-AF65-F5344CB8AC3E}">
        <p14:creationId xmlns:p14="http://schemas.microsoft.com/office/powerpoint/2010/main" val="320615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9906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 </a:t>
            </a:r>
          </a:p>
          <a:p>
            <a:pPr algn="ctr"/>
            <a:r>
              <a:rPr lang="en-US" dirty="0"/>
              <a:t>vs.</a:t>
            </a:r>
            <a:r>
              <a:rPr lang="en-US" sz="8000" dirty="0"/>
              <a:t> </a:t>
            </a:r>
          </a:p>
          <a:p>
            <a:pPr algn="ctr"/>
            <a:r>
              <a:rPr lang="en-US" sz="8000" dirty="0"/>
              <a:t>utilization	</a:t>
            </a:r>
          </a:p>
        </p:txBody>
      </p:sp>
    </p:spTree>
    <p:extLst>
      <p:ext uri="{BB962C8B-B14F-4D97-AF65-F5344CB8AC3E}">
        <p14:creationId xmlns:p14="http://schemas.microsoft.com/office/powerpoint/2010/main" val="2698575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196215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FLOW	</a:t>
            </a:r>
          </a:p>
        </p:txBody>
      </p:sp>
      <p:pic>
        <p:nvPicPr>
          <p:cNvPr id="2" name="Picture 1" descr="china-traffic_2356349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5169658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b="14418"/>
          <a:stretch/>
        </p:blipFill>
        <p:spPr>
          <a:xfrm>
            <a:off x="2257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9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2296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/>
              <a:t>Alex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r>
              <a:rPr lang="en-US" sz="2400"/>
              <a:t>Expectation:</a:t>
            </a:r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>
              <a:buFontTx/>
              <a:buNone/>
            </a:pPr>
            <a:endParaRPr lang="en-US" sz="2400"/>
          </a:p>
          <a:p>
            <a:pPr marL="609600" indent="-609600" algn="ctr">
              <a:buFontTx/>
              <a:buNone/>
            </a:pPr>
            <a:r>
              <a:rPr lang="en-US" sz="240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17526" y="3288506"/>
            <a:ext cx="8093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6747" name="Group 123"/>
          <p:cNvGraphicFramePr>
            <a:graphicFrameLocks noGrp="1"/>
          </p:cNvGraphicFramePr>
          <p:nvPr>
            <p:ph sz="half" idx="2"/>
          </p:nvPr>
        </p:nvGraphicFramePr>
        <p:xfrm>
          <a:off x="990600" y="2628900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547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Goal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1"/>
            <a:ext cx="8534400" cy="3394472"/>
          </a:xfrm>
        </p:spPr>
        <p:txBody>
          <a:bodyPr>
            <a:normAutofit fontScale="92500" lnSpcReduction="20000"/>
          </a:bodyPr>
          <a:lstStyle/>
          <a:p>
            <a:pPr marL="609600" indent="-609600" algn="ctr">
              <a:buFontTx/>
              <a:buNone/>
            </a:pPr>
            <a:r>
              <a:rPr lang="en-US" sz="2400" dirty="0"/>
              <a:t>Alex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s First Chance to Test the Boy Scout Theory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 algn="ctr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Realization:</a:t>
            </a:r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endParaRPr lang="en-US" sz="2400" dirty="0"/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100</a:t>
            </a:r>
          </a:p>
          <a:p>
            <a:pPr marL="609600" indent="-609600">
              <a:buFontTx/>
              <a:buNone/>
            </a:pPr>
            <a:r>
              <a:rPr lang="en-US" sz="2400" dirty="0"/>
              <a:t>                                                                                                                             90</a:t>
            </a:r>
          </a:p>
          <a:p>
            <a:pPr marL="609600" indent="-609600" algn="ctr">
              <a:buFontTx/>
              <a:buNone/>
            </a:pPr>
            <a:r>
              <a:rPr lang="en-US" sz="2400" dirty="0"/>
              <a:t>Hourly Part Count</a:t>
            </a:r>
          </a:p>
          <a:p>
            <a:pPr marL="609600" indent="-609600" algn="ctr">
              <a:buFontTx/>
              <a:buNone/>
            </a:pPr>
            <a:endParaRPr lang="en-US" sz="2400" dirty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8077200" y="3288506"/>
            <a:ext cx="533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>
              <a:latin typeface="Times New Roman" charset="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600200" y="1371600"/>
            <a:ext cx="19812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Fabrication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486400" y="1371600"/>
            <a:ext cx="1905000" cy="62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Weld</a:t>
            </a:r>
          </a:p>
          <a:p>
            <a:pPr algn="ctr"/>
            <a:r>
              <a:rPr lang="en-US"/>
              <a:t>(25/hour)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581400" y="165735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946525" y="1398985"/>
            <a:ext cx="131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Transfer</a:t>
            </a:r>
          </a:p>
          <a:p>
            <a:r>
              <a:rPr lang="en-US"/>
              <a:t>(once/hour)</a:t>
            </a:r>
          </a:p>
        </p:txBody>
      </p:sp>
      <p:graphicFrame>
        <p:nvGraphicFramePr>
          <p:cNvPr id="28681" name="Group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7354063"/>
              </p:ext>
            </p:extLst>
          </p:nvPr>
        </p:nvGraphicFramePr>
        <p:xfrm>
          <a:off x="838200" y="2720577"/>
          <a:ext cx="7467600" cy="1222773"/>
        </p:xfrm>
        <a:graphic>
          <a:graphicData uri="http://schemas.openxmlformats.org/drawingml/2006/table">
            <a:tbl>
              <a:tblPr/>
              <a:tblGrid>
                <a:gridCol w="236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269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noon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3:00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4:00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Fabrication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32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Welding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086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60342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Random Bits</a:t>
            </a:r>
          </a:p>
        </p:txBody>
      </p:sp>
    </p:spTree>
    <p:extLst>
      <p:ext uri="{BB962C8B-B14F-4D97-AF65-F5344CB8AC3E}">
        <p14:creationId xmlns:p14="http://schemas.microsoft.com/office/powerpoint/2010/main" val="365157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/>
          </a:p>
          <a:p>
            <a:pPr algn="ctr"/>
            <a:r>
              <a:rPr lang="en-US" sz="6600" dirty="0"/>
              <a:t>Business</a:t>
            </a:r>
          </a:p>
          <a:p>
            <a:pPr algn="ctr"/>
            <a:r>
              <a:rPr lang="en-US" sz="6600" dirty="0"/>
              <a:t>Internal</a:t>
            </a:r>
          </a:p>
          <a:p>
            <a:pPr algn="ctr"/>
            <a:r>
              <a:rPr lang="en-US" sz="6600" dirty="0"/>
              <a:t>Operations</a:t>
            </a:r>
          </a:p>
          <a:p>
            <a:pPr algn="ctr"/>
            <a:r>
              <a:rPr lang="en-US" sz="6600" dirty="0"/>
              <a:t>Unplanned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2840CB9-1C87-D345-A50F-333C9D77F912}"/>
              </a:ext>
            </a:extLst>
          </p:cNvPr>
          <p:cNvSpPr txBox="1">
            <a:spLocks/>
          </p:cNvSpPr>
          <p:nvPr/>
        </p:nvSpPr>
        <p:spPr>
          <a:xfrm>
            <a:off x="2400300" y="-247650"/>
            <a:ext cx="44958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4 types of Work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824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715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9715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42339" y="1352550"/>
            <a:ext cx="112472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/>
                <a:cs typeface="Times New Roman"/>
              </a:rPr>
              <a:t>&amp;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9752" y="3790950"/>
            <a:ext cx="23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 the plant manager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3790950"/>
            <a:ext cx="2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Bill,  VP of IT Operations</a:t>
            </a:r>
          </a:p>
        </p:txBody>
      </p:sp>
    </p:spTree>
    <p:extLst>
      <p:ext uri="{BB962C8B-B14F-4D97-AF65-F5344CB8AC3E}">
        <p14:creationId xmlns:p14="http://schemas.microsoft.com/office/powerpoint/2010/main" val="1041326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762000" y="0"/>
            <a:ext cx="77724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System Thinking</a:t>
            </a:r>
          </a:p>
          <a:p>
            <a:pPr algn="ctr"/>
            <a:r>
              <a:rPr lang="en-US" sz="6600" dirty="0"/>
              <a:t>Feedback</a:t>
            </a:r>
          </a:p>
          <a:p>
            <a:pPr algn="ctr"/>
            <a:r>
              <a:rPr lang="en-US" sz="6600" dirty="0"/>
              <a:t>Experimentation	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C6987AE-0DDA-F449-96C7-F38B92537549}"/>
              </a:ext>
            </a:extLst>
          </p:cNvPr>
          <p:cNvSpPr txBox="1">
            <a:spLocks/>
          </p:cNvSpPr>
          <p:nvPr/>
        </p:nvSpPr>
        <p:spPr>
          <a:xfrm>
            <a:off x="3352800" y="285750"/>
            <a:ext cx="2438400" cy="895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3 ways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894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“INFOSEC WINS WHEN IT REMOVES WORK FROM IT”</a:t>
            </a:r>
          </a:p>
        </p:txBody>
      </p:sp>
    </p:spTree>
    <p:extLst>
      <p:ext uri="{BB962C8B-B14F-4D97-AF65-F5344CB8AC3E}">
        <p14:creationId xmlns:p14="http://schemas.microsoft.com/office/powerpoint/2010/main" val="4289420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150"/>
            <a:ext cx="7772400" cy="5029200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MILITARY, </a:t>
            </a:r>
            <a:br>
              <a:rPr lang="en-US" sz="4800" dirty="0"/>
            </a:br>
            <a:r>
              <a:rPr lang="en-US" sz="4800" dirty="0"/>
              <a:t>Chemical Engineer, Auditors</a:t>
            </a:r>
          </a:p>
        </p:txBody>
      </p:sp>
    </p:spTree>
    <p:extLst>
      <p:ext uri="{BB962C8B-B14F-4D97-AF65-F5344CB8AC3E}">
        <p14:creationId xmlns:p14="http://schemas.microsoft.com/office/powerpoint/2010/main" val="3223087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“IMPROVING DAILY WORK IS EVEN MORE IMPORTANT THAN DOING DAILY WORK”</a:t>
            </a:r>
          </a:p>
        </p:txBody>
      </p:sp>
    </p:spTree>
    <p:extLst>
      <p:ext uri="{BB962C8B-B14F-4D97-AF65-F5344CB8AC3E}">
        <p14:creationId xmlns:p14="http://schemas.microsoft.com/office/powerpoint/2010/main" val="3771229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51435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1.00^365 = 1</a:t>
            </a:r>
            <a:br>
              <a:rPr lang="en-US" sz="8000" dirty="0"/>
            </a:br>
            <a:r>
              <a:rPr lang="en-US" sz="8000" dirty="0"/>
              <a:t>1.01^365 = 37.78</a:t>
            </a:r>
            <a:br>
              <a:rPr lang="en-US" sz="8000" dirty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4836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“Repetition creates habits, and habits are what creates mastery”</a:t>
            </a:r>
          </a:p>
        </p:txBody>
      </p:sp>
    </p:spTree>
    <p:extLst>
      <p:ext uri="{BB962C8B-B14F-4D97-AF65-F5344CB8AC3E}">
        <p14:creationId xmlns:p14="http://schemas.microsoft.com/office/powerpoint/2010/main" val="236554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0903" y="514350"/>
            <a:ext cx="7772400" cy="827742"/>
          </a:xfrm>
        </p:spPr>
        <p:txBody>
          <a:bodyPr>
            <a:normAutofit/>
          </a:bodyPr>
          <a:lstStyle/>
          <a:p>
            <a:r>
              <a:rPr lang="en-US" dirty="0"/>
              <a:t>Contact Information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620902" y="1581150"/>
            <a:ext cx="5703697" cy="13144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LlewellynFalco</a:t>
            </a:r>
            <a:br>
              <a:rPr lang="en-US" b="1" dirty="0"/>
            </a:br>
            <a:r>
              <a:rPr lang="en-US" sz="2000" dirty="0"/>
              <a:t>http://LlewellynFalco.Blogspot.com</a:t>
            </a:r>
          </a:p>
          <a:p>
            <a:pPr>
              <a:buNone/>
            </a:pPr>
            <a:r>
              <a:rPr lang="en-US" sz="2000" dirty="0"/>
              <a:t>http://www.approvaltests.com</a:t>
            </a:r>
            <a:br>
              <a:rPr lang="en-US" sz="2000" dirty="0"/>
            </a:br>
            <a:endParaRPr lang="en-US" sz="2000" dirty="0"/>
          </a:p>
          <a:p>
            <a:pPr lvl="1" algn="r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88" y="2746088"/>
            <a:ext cx="1273211" cy="1278731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96B444-96DA-F046-A63E-86417FC08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4788" y="1548279"/>
            <a:ext cx="3483012" cy="3483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5A15B7-12FB-B54D-8662-F95BC040D1C4}"/>
              </a:ext>
            </a:extLst>
          </p:cNvPr>
          <p:cNvSpPr/>
          <p:nvPr/>
        </p:nvSpPr>
        <p:spPr>
          <a:xfrm>
            <a:off x="5918742" y="1200150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PhoenixGoal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5fef6b2bb74_390526b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8150"/>
            <a:ext cx="762000" cy="9580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" y="2972316"/>
            <a:ext cx="680212" cy="9906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82700" y="2735818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479" y="1516618"/>
            <a:ext cx="4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4D371-883D-E44D-A2B7-AD266F2A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86282"/>
            <a:ext cx="977900" cy="1020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C8484F-A549-2941-86AC-1BC1FA5EAD75}"/>
              </a:ext>
            </a:extLst>
          </p:cNvPr>
          <p:cNvSpPr/>
          <p:nvPr/>
        </p:nvSpPr>
        <p:spPr>
          <a:xfrm>
            <a:off x="990600" y="523126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E9B50-EE66-D645-96FE-D6FA24CA7D38}"/>
              </a:ext>
            </a:extLst>
          </p:cNvPr>
          <p:cNvSpPr/>
          <p:nvPr/>
        </p:nvSpPr>
        <p:spPr>
          <a:xfrm>
            <a:off x="2498868" y="523126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6DB85-E5DD-3C4F-88ED-DD995E405607}"/>
              </a:ext>
            </a:extLst>
          </p:cNvPr>
          <p:cNvSpPr/>
          <p:nvPr/>
        </p:nvSpPr>
        <p:spPr>
          <a:xfrm>
            <a:off x="3653128" y="523126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FA160-6263-B74D-9D8E-F609475F4CA6}"/>
              </a:ext>
            </a:extLst>
          </p:cNvPr>
          <p:cNvSpPr/>
          <p:nvPr/>
        </p:nvSpPr>
        <p:spPr>
          <a:xfrm>
            <a:off x="4779368" y="523126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6C696-1614-B14A-8E5C-369EF21F3E10}"/>
              </a:ext>
            </a:extLst>
          </p:cNvPr>
          <p:cNvSpPr/>
          <p:nvPr/>
        </p:nvSpPr>
        <p:spPr>
          <a:xfrm>
            <a:off x="5682406" y="523126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7F1BF-F47D-3B47-98EE-930140690487}"/>
              </a:ext>
            </a:extLst>
          </p:cNvPr>
          <p:cNvSpPr/>
          <p:nvPr/>
        </p:nvSpPr>
        <p:spPr>
          <a:xfrm>
            <a:off x="8164821" y="523126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31E9D97-018A-5645-AC15-47011F3F08F0}"/>
              </a:ext>
            </a:extLst>
          </p:cNvPr>
          <p:cNvSpPr/>
          <p:nvPr/>
        </p:nvSpPr>
        <p:spPr>
          <a:xfrm>
            <a:off x="23815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8107C50-5089-8640-A3F0-9CCF76A86B90}"/>
              </a:ext>
            </a:extLst>
          </p:cNvPr>
          <p:cNvSpPr/>
          <p:nvPr/>
        </p:nvSpPr>
        <p:spPr>
          <a:xfrm>
            <a:off x="353584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921F74-47F6-B141-9A38-0312416A0888}"/>
              </a:ext>
            </a:extLst>
          </p:cNvPr>
          <p:cNvSpPr/>
          <p:nvPr/>
        </p:nvSpPr>
        <p:spPr>
          <a:xfrm>
            <a:off x="4662082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AABF54-34FE-0A44-A232-026DFA1B9C4F}"/>
              </a:ext>
            </a:extLst>
          </p:cNvPr>
          <p:cNvSpPr/>
          <p:nvPr/>
        </p:nvSpPr>
        <p:spPr>
          <a:xfrm>
            <a:off x="5565120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566A96D-5223-754A-B20F-CFAD1CC3C4D3}"/>
              </a:ext>
            </a:extLst>
          </p:cNvPr>
          <p:cNvSpPr/>
          <p:nvPr/>
        </p:nvSpPr>
        <p:spPr>
          <a:xfrm>
            <a:off x="7218299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A00F2D5-DD97-BA42-8090-5179E21BE3AA}"/>
              </a:ext>
            </a:extLst>
          </p:cNvPr>
          <p:cNvSpPr/>
          <p:nvPr/>
        </p:nvSpPr>
        <p:spPr>
          <a:xfrm>
            <a:off x="8047535" y="618413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7CAB4-C8FB-8E4C-8060-29C94F5D5FE3}"/>
              </a:ext>
            </a:extLst>
          </p:cNvPr>
          <p:cNvSpPr/>
          <p:nvPr/>
        </p:nvSpPr>
        <p:spPr>
          <a:xfrm>
            <a:off x="7335585" y="523126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D2D8CC-7A3A-6B44-92BB-BFCB97A8F602}"/>
              </a:ext>
            </a:extLst>
          </p:cNvPr>
          <p:cNvSpPr/>
          <p:nvPr/>
        </p:nvSpPr>
        <p:spPr>
          <a:xfrm>
            <a:off x="990600" y="3337291"/>
            <a:ext cx="142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717EC5-5C63-894A-BCD8-988DB7D26568}"/>
              </a:ext>
            </a:extLst>
          </p:cNvPr>
          <p:cNvSpPr/>
          <p:nvPr/>
        </p:nvSpPr>
        <p:spPr>
          <a:xfrm>
            <a:off x="2498868" y="3337291"/>
            <a:ext cx="107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TROUBLE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61EE4-8BC2-404C-94F5-11D8FA41FDA5}"/>
              </a:ext>
            </a:extLst>
          </p:cNvPr>
          <p:cNvSpPr/>
          <p:nvPr/>
        </p:nvSpPr>
        <p:spPr>
          <a:xfrm>
            <a:off x="3653128" y="3337291"/>
            <a:ext cx="104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MENTOR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C05E1D-AA2F-0042-AB58-5AE1B23D41DE}"/>
              </a:ext>
            </a:extLst>
          </p:cNvPr>
          <p:cNvSpPr/>
          <p:nvPr/>
        </p:nvSpPr>
        <p:spPr>
          <a:xfrm>
            <a:off x="4779368" y="3337291"/>
            <a:ext cx="820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Start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DD841A-0E8B-5B41-B475-D2CEC3C3A353}"/>
              </a:ext>
            </a:extLst>
          </p:cNvPr>
          <p:cNvSpPr/>
          <p:nvPr/>
        </p:nvSpPr>
        <p:spPr>
          <a:xfrm>
            <a:off x="5682406" y="3337291"/>
            <a:ext cx="1571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Not enough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D9634E-FB98-7D4D-A36D-1D13E22060CE}"/>
              </a:ext>
            </a:extLst>
          </p:cNvPr>
          <p:cNvSpPr/>
          <p:nvPr/>
        </p:nvSpPr>
        <p:spPr>
          <a:xfrm>
            <a:off x="8164821" y="3337291"/>
            <a:ext cx="1015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Success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5CEC12B-34EA-F144-92B3-AAB5B22399FD}"/>
              </a:ext>
            </a:extLst>
          </p:cNvPr>
          <p:cNvSpPr/>
          <p:nvPr/>
        </p:nvSpPr>
        <p:spPr>
          <a:xfrm>
            <a:off x="23815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D7134B9-482A-1341-BF1E-08B9F636A54A}"/>
              </a:ext>
            </a:extLst>
          </p:cNvPr>
          <p:cNvSpPr/>
          <p:nvPr/>
        </p:nvSpPr>
        <p:spPr>
          <a:xfrm>
            <a:off x="353584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A8031F9-B6F4-A642-9C05-648DF0F82741}"/>
              </a:ext>
            </a:extLst>
          </p:cNvPr>
          <p:cNvSpPr/>
          <p:nvPr/>
        </p:nvSpPr>
        <p:spPr>
          <a:xfrm>
            <a:off x="4662082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7FF1FA2-995B-C14E-AC82-0A372C482B26}"/>
              </a:ext>
            </a:extLst>
          </p:cNvPr>
          <p:cNvSpPr/>
          <p:nvPr/>
        </p:nvSpPr>
        <p:spPr>
          <a:xfrm>
            <a:off x="5565120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97F38FD-AE74-8C46-AC2A-715D9512FD6E}"/>
              </a:ext>
            </a:extLst>
          </p:cNvPr>
          <p:cNvSpPr/>
          <p:nvPr/>
        </p:nvSpPr>
        <p:spPr>
          <a:xfrm>
            <a:off x="7218299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0AC3053-2634-B74D-9AF6-1E710ABF5DA7}"/>
              </a:ext>
            </a:extLst>
          </p:cNvPr>
          <p:cNvSpPr/>
          <p:nvPr/>
        </p:nvSpPr>
        <p:spPr>
          <a:xfrm>
            <a:off x="8047535" y="3432578"/>
            <a:ext cx="152400" cy="17875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2D92A4-2169-1142-8D9C-BFBEB86F890E}"/>
              </a:ext>
            </a:extLst>
          </p:cNvPr>
          <p:cNvSpPr/>
          <p:nvPr/>
        </p:nvSpPr>
        <p:spPr>
          <a:xfrm>
            <a:off x="7335585" y="3337291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89279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 anchor="ctr">
            <a:noAutofit/>
          </a:bodyPr>
          <a:lstStyle/>
          <a:p>
            <a:pPr algn="ctr"/>
            <a:r>
              <a:rPr lang="en-US" sz="80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48077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047750"/>
            <a:ext cx="7772400" cy="32766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“Movement is not Work ”</a:t>
            </a:r>
            <a:br>
              <a:rPr lang="en-US" sz="8000" dirty="0"/>
            </a:br>
            <a:r>
              <a:rPr lang="en-US" sz="2000" dirty="0"/>
              <a:t>- Taiichi Ohno</a:t>
            </a:r>
          </a:p>
        </p:txBody>
      </p:sp>
    </p:spTree>
    <p:extLst>
      <p:ext uri="{BB962C8B-B14F-4D97-AF65-F5344CB8AC3E}">
        <p14:creationId xmlns:p14="http://schemas.microsoft.com/office/powerpoint/2010/main" val="314578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$_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1752600" cy="255233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What the Goal got to do with me?</a:t>
            </a:r>
          </a:p>
        </p:txBody>
      </p:sp>
    </p:spTree>
    <p:extLst>
      <p:ext uri="{BB962C8B-B14F-4D97-AF65-F5344CB8AC3E}">
        <p14:creationId xmlns:p14="http://schemas.microsoft.com/office/powerpoint/2010/main" val="17031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29FA30AE-A51D-8B47-A03C-402984D0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895350"/>
            <a:ext cx="5638800" cy="3429000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/>
              <a:t>This </a:t>
            </a:r>
            <a:r>
              <a:rPr lang="en-US" sz="6000" u="sng" dirty="0"/>
              <a:t>IS</a:t>
            </a:r>
            <a:r>
              <a:rPr lang="en-US" sz="6000" dirty="0"/>
              <a:t> me</a:t>
            </a:r>
          </a:p>
        </p:txBody>
      </p:sp>
      <p:pic>
        <p:nvPicPr>
          <p:cNvPr id="4" name="Picture 3" descr="585fef6b2bb74_390526b_large.jpg">
            <a:extLst>
              <a:ext uri="{FF2B5EF4-FFF2-40B4-BE49-F238E27FC236}">
                <a16:creationId xmlns:a16="http://schemas.microsoft.com/office/drawing/2014/main" id="{1C0576AB-F2E0-CD4B-B27F-C91D7F59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3950"/>
            <a:ext cx="1981200" cy="2490800"/>
          </a:xfrm>
          <a:prstGeom prst="rect">
            <a:avLst/>
          </a:prstGeom>
          <a:ln w="19050" cap="sq" cmpd="sng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62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ustom Design">
  <a:themeElements>
    <a:clrScheme name="TechEd Vibrant Palette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AC2214"/>
      </a:accent1>
      <a:accent2>
        <a:srgbClr val="2F6EC3"/>
      </a:accent2>
      <a:accent3>
        <a:srgbClr val="FF640B"/>
      </a:accent3>
      <a:accent4>
        <a:srgbClr val="FFB208"/>
      </a:accent4>
      <a:accent5>
        <a:srgbClr val="FFDB16"/>
      </a:accent5>
      <a:accent6>
        <a:srgbClr val="BC1D15"/>
      </a:accent6>
      <a:hlink>
        <a:srgbClr val="18C64B"/>
      </a:hlink>
      <a:folHlink>
        <a:srgbClr val="91CC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13970</TotalTime>
  <Words>613</Words>
  <Application>Microsoft Macintosh PowerPoint</Application>
  <PresentationFormat>On-screen Show (16:9)</PresentationFormat>
  <Paragraphs>170</Paragraphs>
  <Slides>46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Gill Sans</vt:lpstr>
      <vt:lpstr>Times New Roman</vt:lpstr>
      <vt:lpstr>Custom Design</vt:lpstr>
      <vt:lpstr>PowerPoint Presentation</vt:lpstr>
      <vt:lpstr>'The Phoenix Project' &amp; 'The Goal’</vt:lpstr>
      <vt:lpstr>PowerPoint Presentation</vt:lpstr>
      <vt:lpstr>PowerPoint Presentation</vt:lpstr>
      <vt:lpstr>PowerPoint Presentation</vt:lpstr>
      <vt:lpstr>Success</vt:lpstr>
      <vt:lpstr>“Movement is not Work ” - Taiichi Ohno</vt:lpstr>
      <vt:lpstr>What the Goal got to do with me?</vt:lpstr>
      <vt:lpstr>This IS me</vt:lpstr>
      <vt:lpstr>Visualize  the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 for Change  in your visualization</vt:lpstr>
      <vt:lpstr>What is Work?</vt:lpstr>
      <vt:lpstr>BottleNeck</vt:lpstr>
      <vt:lpstr>PowerPoint Presentation</vt:lpstr>
      <vt:lpstr>PowerPoint Presentation</vt:lpstr>
      <vt:lpstr>PowerPoint Presentation</vt:lpstr>
      <vt:lpstr>PowerPoint Presentation</vt:lpstr>
      <vt:lpstr>Theory of constraints</vt:lpstr>
      <vt:lpstr>PowerPoint Presentation</vt:lpstr>
      <vt:lpstr>The Goal Money</vt:lpstr>
      <vt:lpstr>Inventory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Goal</vt:lpstr>
      <vt:lpstr>The Goal</vt:lpstr>
      <vt:lpstr>Sales</vt:lpstr>
      <vt:lpstr>Random Bits</vt:lpstr>
      <vt:lpstr>PowerPoint Presentation</vt:lpstr>
      <vt:lpstr>PowerPoint Presentation</vt:lpstr>
      <vt:lpstr>“INFOSEC WINS WHEN IT REMOVES WORK FROM IT”</vt:lpstr>
      <vt:lpstr>MILITARY,  Chemical Engineer, Auditors</vt:lpstr>
      <vt:lpstr>“IMPROVING DAILY WORK IS EVEN MORE IMPORTANT THAN DOING DAILY WORK”</vt:lpstr>
      <vt:lpstr>1.00^365 = 1 1.01^365 = 37.78 </vt:lpstr>
      <vt:lpstr>“Repetition creates habits, and habits are what creates mastery”</vt:lpstr>
      <vt:lpstr>Contact 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Llewellyn Falco</dc:creator>
  <cp:keywords/>
  <dc:description/>
  <cp:lastModifiedBy>Llewellyn Falco</cp:lastModifiedBy>
  <cp:revision>227</cp:revision>
  <dcterms:created xsi:type="dcterms:W3CDTF">2006-08-16T00:00:00Z</dcterms:created>
  <dcterms:modified xsi:type="dcterms:W3CDTF">2020-10-15T18:03:31Z</dcterms:modified>
  <cp:category/>
</cp:coreProperties>
</file>